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Montserrat Black"/>
      <p:bold r:id="rId27"/>
      <p:boldItalic r:id="rId28"/>
    </p:embeddedFont>
    <p:embeddedFont>
      <p:font typeface="Montserrat Medium"/>
      <p:regular r:id="rId29"/>
      <p:bold r:id="rId30"/>
      <p:italic r:id="rId31"/>
      <p:boldItalic r:id="rId32"/>
    </p:embeddedFont>
    <p:embeddedFont>
      <p:font typeface="Montserrat Light"/>
      <p:regular r:id="rId33"/>
      <p:bold r:id="rId34"/>
      <p:italic r:id="rId35"/>
      <p:boldItalic r:id="rId36"/>
    </p:embeddedFont>
    <p:embeddedFont>
      <p:font typeface="Montserrat ExtraLight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ExtraLight-bold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MontserratBlack-boldItalic.fntdata"/><Relationship Id="rId27" Type="http://schemas.openxmlformats.org/officeDocument/2006/relationships/font" Target="fonts/MontserratBlack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Medium-italic.fntdata"/><Relationship Id="rId30" Type="http://schemas.openxmlformats.org/officeDocument/2006/relationships/font" Target="fonts/MontserratMedium-bold.fntdata"/><Relationship Id="rId11" Type="http://schemas.openxmlformats.org/officeDocument/2006/relationships/slide" Target="slides/slide6.xml"/><Relationship Id="rId33" Type="http://schemas.openxmlformats.org/officeDocument/2006/relationships/font" Target="fonts/MontserratLight-regular.fntdata"/><Relationship Id="rId10" Type="http://schemas.openxmlformats.org/officeDocument/2006/relationships/slide" Target="slides/slide5.xml"/><Relationship Id="rId32" Type="http://schemas.openxmlformats.org/officeDocument/2006/relationships/font" Target="fonts/Montserrat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MontserratLight-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Light-bold.fntdata"/><Relationship Id="rId15" Type="http://schemas.openxmlformats.org/officeDocument/2006/relationships/slide" Target="slides/slide10.xml"/><Relationship Id="rId37" Type="http://schemas.openxmlformats.org/officeDocument/2006/relationships/font" Target="fonts/MontserratExtraLight-regular.fntdata"/><Relationship Id="rId14" Type="http://schemas.openxmlformats.org/officeDocument/2006/relationships/slide" Target="slides/slide9.xml"/><Relationship Id="rId36" Type="http://schemas.openxmlformats.org/officeDocument/2006/relationships/font" Target="fonts/MontserratLight-boldItalic.fntdata"/><Relationship Id="rId17" Type="http://schemas.openxmlformats.org/officeDocument/2006/relationships/slide" Target="slides/slide12.xml"/><Relationship Id="rId39" Type="http://schemas.openxmlformats.org/officeDocument/2006/relationships/font" Target="fonts/MontserratExtraLight-italic.fntdata"/><Relationship Id="rId16" Type="http://schemas.openxmlformats.org/officeDocument/2006/relationships/slide" Target="slides/slide11.xml"/><Relationship Id="rId38" Type="http://schemas.openxmlformats.org/officeDocument/2006/relationships/font" Target="fonts/MontserratExtraLight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dfd31629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dfd31629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bdfd316295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bdfd316295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bdfd31629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bdfd31629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bdfd3162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bdfd3162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d0da881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d0da881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dfd316295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dfd316295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d0da8812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bd0da8812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bd0da8812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bd0da8812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bdfd31629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bdfd31629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bdfd3162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bdfd3162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bdfd316295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bdfd316295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bdfd316295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bdfd316295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bdfd316295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bdfd316295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bdfd316295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bdfd316295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dfd316295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dfd316295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bdfd316295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bdfd316295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82"/>
            <a:ext cx="9144000" cy="5147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ctrTitle"/>
          </p:nvPr>
        </p:nvSpPr>
        <p:spPr>
          <a:xfrm>
            <a:off x="304450" y="69075"/>
            <a:ext cx="8390700" cy="48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Value and wage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14" name="Google Shape;11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01" y="4443950"/>
            <a:ext cx="639600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88" y="617925"/>
            <a:ext cx="8025635" cy="42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/>
        </p:nvSpPr>
        <p:spPr>
          <a:xfrm>
            <a:off x="497525" y="4825050"/>
            <a:ext cx="800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outliers at the max (right side). Shows the number of superstars is limited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>
            <a:off x="304450" y="69075"/>
            <a:ext cx="8390700" cy="48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Potential by age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01" y="4443950"/>
            <a:ext cx="639600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88" y="482825"/>
            <a:ext cx="8025635" cy="42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"/>
          <p:cNvSpPr txBox="1"/>
          <p:nvPr/>
        </p:nvSpPr>
        <p:spPr>
          <a:xfrm>
            <a:off x="544350" y="4527900"/>
            <a:ext cx="805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 was considered only if different from overall value (as in the player did not reach its maximum value already) and only for players under 25 y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/>
          <p:nvPr/>
        </p:nvSpPr>
        <p:spPr>
          <a:xfrm>
            <a:off x="6269675" y="2512275"/>
            <a:ext cx="22860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ROAS</a:t>
            </a:r>
            <a:endParaRPr sz="13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10.48</a:t>
            </a:r>
            <a:endParaRPr sz="55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4"/>
          <p:cNvSpPr txBox="1"/>
          <p:nvPr/>
        </p:nvSpPr>
        <p:spPr>
          <a:xfrm>
            <a:off x="533100" y="120800"/>
            <a:ext cx="80778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Best players by potential vs best team by ova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pic>
        <p:nvPicPr>
          <p:cNvPr id="131" name="Google Shape;13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50" y="800950"/>
            <a:ext cx="3234028" cy="39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1550" y="800950"/>
            <a:ext cx="4084878" cy="39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04401" y="4443950"/>
            <a:ext cx="639600" cy="69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/>
        </p:nvSpPr>
        <p:spPr>
          <a:xfrm>
            <a:off x="6269675" y="2512275"/>
            <a:ext cx="22860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ROAS</a:t>
            </a:r>
            <a:endParaRPr sz="13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10.48</a:t>
            </a:r>
            <a:endParaRPr sz="55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9" name="Google Shape;139;p25"/>
          <p:cNvSpPr txBox="1"/>
          <p:nvPr/>
        </p:nvSpPr>
        <p:spPr>
          <a:xfrm>
            <a:off x="92675" y="179763"/>
            <a:ext cx="8077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Best Romanian team..</a:t>
            </a:r>
            <a:endParaRPr b="1"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01" y="4443950"/>
            <a:ext cx="639600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0650" y="779638"/>
            <a:ext cx="3013899" cy="41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/>
        </p:nvSpPr>
        <p:spPr>
          <a:xfrm>
            <a:off x="6269675" y="2512275"/>
            <a:ext cx="22860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ROAS</a:t>
            </a:r>
            <a:endParaRPr sz="13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10.48</a:t>
            </a:r>
            <a:endParaRPr sz="55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92675" y="179763"/>
            <a:ext cx="8077800" cy="23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REGRESSION: first method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 scaling / using 'value' as y / using the whole numeric data set as X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 = fifa2021.select_dtypes(include=['float64','int64']).drop(['value'], axis=1) 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 = pd.DataFrame(X).fillna(X.mean())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 = fifa2021['value']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R2_score: 0.97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RMSE: 1031689.0009986153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01" y="4443950"/>
            <a:ext cx="639600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0300" y="1189412"/>
            <a:ext cx="4845450" cy="387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/>
        </p:nvSpPr>
        <p:spPr>
          <a:xfrm>
            <a:off x="6269675" y="2512275"/>
            <a:ext cx="22860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ROAS</a:t>
            </a:r>
            <a:endParaRPr sz="13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10.48</a:t>
            </a:r>
            <a:endParaRPr sz="55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7"/>
          <p:cNvSpPr txBox="1"/>
          <p:nvPr/>
        </p:nvSpPr>
        <p:spPr>
          <a:xfrm>
            <a:off x="92675" y="50175"/>
            <a:ext cx="5115600" cy="43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REGRESSION: second method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using only the 'age','value', 'wage','total_stats', 'position', 'ova', 'pot' columns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predicting 'value' by using boxcox transf and lr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fifa2021_more_testing = fifa2021[['age','value', 'wage','total_stats', 'position', 'ova', 'pot']]</a:t>
            </a:r>
            <a:endParaRPr b="1" sz="2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df1 = remove_outliers(fifa2021_more_testing, threshold=2)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df2 = remove_outliers(df1, threshold=1.5, in_columns=['value']) 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df3 = pd.get_dummies(df2, drop_first=True)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X = df3.drop('value', axis=1)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y = df3['value']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r2_score(y_test, predictions) = 0.9169588697407761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mean_absolute_error(y_test, predictions) = 0.09367178456806254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mean_squared_error(y_test, predictions, squared=False) = 0.1600740247572928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Note: tried almost every combo of the following columns - 'name', 'age', 'club','nationality','value', 'wage','total_stats', 'height', 'weight', 'position', 'ova', 'pot'. Left only the highest score (0.91)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01" y="4443950"/>
            <a:ext cx="639600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775" y="811375"/>
            <a:ext cx="3915275" cy="3080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/>
        </p:nvSpPr>
        <p:spPr>
          <a:xfrm>
            <a:off x="6269675" y="2512275"/>
            <a:ext cx="2286000" cy="151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ROAS</a:t>
            </a:r>
            <a:endParaRPr sz="1300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>
                <a:solidFill>
                  <a:srgbClr val="FFFFFF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10.48</a:t>
            </a:r>
            <a:endParaRPr sz="5500">
              <a:solidFill>
                <a:srgbClr val="FFFFFF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92675" y="50175"/>
            <a:ext cx="4729800" cy="5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REGRESSION: third method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Tried another approach (with StandardScaler) and lr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Used 'age', 'ova', 'pot' and all skill attributes combined into a new int64 column, 'aggregated_stats' 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fifa2021['aggregated_stats'] = fifa2021[['attacking', 'crossing', 'finishing', 'heading_accuracy', 'short_passing', 'volleys', 'dribbling', 'curve', 'fk_accuracy', 'long_passing', 'ball_control', 'movement',        'acceleration', 'sprint_speed', 'agility', 'reactions', 'power',     'shot_power', 'stamina', 'long_shots', 'mentality', 'aggression',       'positioning', 'vision', 'penalties', 'composure', 'pac']].sum(axis=1)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df=fifa2021[['age', 'ova', 'pot', 'aggregated_stats']]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target =  np.log1p(fifa2021['value'])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…</a:t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MAPE: 2.063%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Train r2 Score: 95.762%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Test r2 Score: 93.616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Adjusted r2 Score: 94.397%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RMSE: 2526851.493447183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MAE: 675089.4907242148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FF0000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Cross Validation Score: 87.799%</a:t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Note: tried not to aggregate the stats in one column before, got a better score when I did 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aggregate</a:t>
            </a:r>
            <a:r>
              <a:rPr lang="en" sz="1050">
                <a:solidFill>
                  <a:schemeClr val="dk1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 (I’m showing here my best result)</a:t>
            </a:r>
            <a:endParaRPr b="1" sz="1150">
              <a:solidFill>
                <a:srgbClr val="FF0000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50">
              <a:solidFill>
                <a:schemeClr val="dk1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01" y="4443950"/>
            <a:ext cx="639600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5675" y="797250"/>
            <a:ext cx="4488325" cy="35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9"/>
          <p:cNvSpPr/>
          <p:nvPr/>
        </p:nvSpPr>
        <p:spPr>
          <a:xfrm>
            <a:off x="0" y="-25250"/>
            <a:ext cx="4569600" cy="51687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9"/>
          <p:cNvSpPr txBox="1"/>
          <p:nvPr>
            <p:ph type="ctrTitle"/>
          </p:nvPr>
        </p:nvSpPr>
        <p:spPr>
          <a:xfrm>
            <a:off x="5197825" y="193"/>
            <a:ext cx="3362400" cy="7266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Conclusions</a:t>
            </a:r>
            <a:endParaRPr sz="340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72" name="Google Shape;172;p29"/>
          <p:cNvSpPr txBox="1"/>
          <p:nvPr/>
        </p:nvSpPr>
        <p:spPr>
          <a:xfrm>
            <a:off x="4719625" y="687250"/>
            <a:ext cx="4251900" cy="44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Very complete dataset, can do a lot of modelling on it, depending on what you want to show/find out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Can be quite challenging to clean up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Also quite challenging to choose what to explore exactly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Google is your friend…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… but Google can also be a time-wasting blackhole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Many many many indians!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Plotly.express 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is an amazing find!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Found this YouTube channel that is quite nice to understand (and explain to newbies) ML things : </a:t>
            </a:r>
            <a:r>
              <a:rPr b="1" lang="en" sz="1100">
                <a:latin typeface="Montserrat"/>
                <a:ea typeface="Montserrat"/>
                <a:cs typeface="Montserrat"/>
                <a:sym typeface="Montserrat"/>
              </a:rPr>
              <a:t>https://www.youtube.com/channel/UCbOX--VOebPe-MMRkatFRxw</a:t>
            </a:r>
            <a:endParaRPr b="1"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 Light"/>
              <a:buChar char="-"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Somehow, I feel dumber than before, having done all these 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exercises</a:t>
            </a: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:)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Montserrat Light"/>
                <a:ea typeface="Montserrat Light"/>
                <a:cs typeface="Montserrat Light"/>
                <a:sym typeface="Montserrat Light"/>
              </a:rPr>
              <a:t> </a:t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5" y="582000"/>
            <a:ext cx="4561450" cy="45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4100">
                <a:solidFill>
                  <a:srgbClr val="474747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Case Study: FIFA - MoneyBall</a:t>
            </a:r>
            <a:endParaRPr sz="4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 Ciceu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Feb 13, 2021</a:t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552" y="3715675"/>
            <a:ext cx="1305450" cy="14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90750" y="319350"/>
            <a:ext cx="8362500" cy="450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Project approach: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Setting up a Trello board to better organize (can be found here)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Teamwork: discussing with my teammates (Agatha and Lupo) what is the best way to go about this particular dataset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Looking at a bunch of </a:t>
            </a: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videos</a:t>
            </a: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 and data analysis case by many, many Indian fellows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552" y="3715675"/>
            <a:ext cx="1305450" cy="14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ctrTitle"/>
          </p:nvPr>
        </p:nvSpPr>
        <p:spPr>
          <a:xfrm>
            <a:off x="390750" y="319350"/>
            <a:ext cx="8362500" cy="450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The plan: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Data Cleanup (in Jupyter Notebook)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Model training (regression)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Documenting the Notebook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Making (this) the presentation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Kick ass and chew bubblegum!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552" y="3715675"/>
            <a:ext cx="1305450" cy="14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ctrTitle"/>
          </p:nvPr>
        </p:nvSpPr>
        <p:spPr>
          <a:xfrm>
            <a:off x="390750" y="319350"/>
            <a:ext cx="8362500" cy="4504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Montserrat"/>
                <a:ea typeface="Montserrat"/>
                <a:cs typeface="Montserrat"/>
                <a:sym typeface="Montserrat"/>
              </a:rPr>
              <a:t>Planned outcomes: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48615" lvl="0" marL="457200" rtl="0" algn="ctr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Grouping players by club, position and age, ova and pot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-348614" lvl="1" marL="1371600" rtl="0" algn="ctr">
              <a:spcBef>
                <a:spcPts val="0"/>
              </a:spcBef>
              <a:spcAft>
                <a:spcPts val="0"/>
              </a:spcAft>
              <a:buSzPct val="100000"/>
              <a:buFont typeface="Montserrat ExtraLight"/>
              <a:buAutoNum type="alphaLcPeriod"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Bonus: wage vs value distribution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48614" lvl="1" marL="1371600" rtl="0" algn="ctr">
              <a:spcBef>
                <a:spcPts val="0"/>
              </a:spcBef>
              <a:spcAft>
                <a:spcPts val="0"/>
              </a:spcAft>
              <a:buSzPct val="100000"/>
              <a:buFont typeface="Montserrat ExtraLight"/>
              <a:buAutoNum type="alphaLcPeriod"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48615" lvl="0" marL="457200" rtl="0" algn="ctr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Verifying several mixes: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48614" lvl="1" marL="1371600" rtl="0" algn="ctr">
              <a:spcBef>
                <a:spcPts val="0"/>
              </a:spcBef>
              <a:spcAft>
                <a:spcPts val="0"/>
              </a:spcAft>
              <a:buSzPct val="100000"/>
              <a:buFont typeface="Montserrat ExtraLight"/>
              <a:buAutoNum type="alphaLcPeriod"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Best team by overall value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48614" lvl="1" marL="1371600" rtl="0" algn="ctr">
              <a:spcBef>
                <a:spcPts val="0"/>
              </a:spcBef>
              <a:spcAft>
                <a:spcPts val="0"/>
              </a:spcAft>
              <a:buSzPct val="100000"/>
              <a:buFont typeface="Montserrat ExtraLight"/>
              <a:buAutoNum type="alphaLcPeriod"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Best team by potential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48614" lvl="1" marL="1371600" rtl="0" algn="ctr">
              <a:spcBef>
                <a:spcPts val="0"/>
              </a:spcBef>
              <a:spcAft>
                <a:spcPts val="0"/>
              </a:spcAft>
              <a:buSzPct val="100000"/>
              <a:buFont typeface="Montserrat ExtraLight"/>
              <a:buAutoNum type="alphaLcPeriod"/>
            </a:pPr>
            <a:r>
              <a:rPr lang="en" sz="2100">
                <a:latin typeface="Montserrat ExtraLight"/>
                <a:ea typeface="Montserrat ExtraLight"/>
                <a:cs typeface="Montserrat ExtraLight"/>
                <a:sym typeface="Montserrat ExtraLight"/>
              </a:rPr>
              <a:t>Best Romanian team..</a:t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13716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-348615" lvl="0" marL="914400" rtl="0" algn="ctr">
              <a:spcBef>
                <a:spcPts val="0"/>
              </a:spcBef>
              <a:spcAft>
                <a:spcPts val="0"/>
              </a:spcAft>
              <a:buSzPct val="100000"/>
              <a:buFont typeface="Montserrat"/>
              <a:buAutoNum type="arabicPeriod"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Predicting player market value via regression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8552" y="3715675"/>
            <a:ext cx="1305450" cy="142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ctrTitle"/>
          </p:nvPr>
        </p:nvSpPr>
        <p:spPr>
          <a:xfrm>
            <a:off x="304450" y="69075"/>
            <a:ext cx="8390700" cy="48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Grouping players by club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01" y="4443950"/>
            <a:ext cx="639600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5125" y="743375"/>
            <a:ext cx="7533754" cy="4023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ctrTitle"/>
          </p:nvPr>
        </p:nvSpPr>
        <p:spPr>
          <a:xfrm>
            <a:off x="304450" y="69075"/>
            <a:ext cx="8390700" cy="48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Age distribution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01" y="4443950"/>
            <a:ext cx="639600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00" y="552375"/>
            <a:ext cx="7865199" cy="42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ctrTitle"/>
          </p:nvPr>
        </p:nvSpPr>
        <p:spPr>
          <a:xfrm>
            <a:off x="304450" y="69075"/>
            <a:ext cx="8390700" cy="48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Position distribution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01" y="4443950"/>
            <a:ext cx="639600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88" y="552375"/>
            <a:ext cx="8025635" cy="4286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ctrTitle"/>
          </p:nvPr>
        </p:nvSpPr>
        <p:spPr>
          <a:xfrm>
            <a:off x="304450" y="69075"/>
            <a:ext cx="8390700" cy="4833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 fontScale="90000"/>
          </a:bodyPr>
          <a:lstStyle/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Value by age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pic>
        <p:nvPicPr>
          <p:cNvPr id="106" name="Google Shape;1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04401" y="4443950"/>
            <a:ext cx="639600" cy="69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988" y="428588"/>
            <a:ext cx="8025635" cy="4286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/>
        </p:nvSpPr>
        <p:spPr>
          <a:xfrm>
            <a:off x="552850" y="4527900"/>
            <a:ext cx="7893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2 players seem to be Messi and Ronaldo..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Best under 25 (and 21) is K. Mbappe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